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256" r:id="rId2"/>
    <p:sldId id="263" r:id="rId3"/>
    <p:sldId id="291" r:id="rId4"/>
    <p:sldId id="292" r:id="rId5"/>
    <p:sldId id="288" r:id="rId6"/>
    <p:sldId id="283" r:id="rId7"/>
    <p:sldId id="29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E10A2D"/>
    <a:srgbClr val="FFD44B"/>
    <a:srgbClr val="FFDC6D"/>
    <a:srgbClr val="CCECFF"/>
    <a:srgbClr val="61D6FF"/>
    <a:srgbClr val="58BEC0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9" autoAdjust="0"/>
    <p:restoredTop sz="94714" autoAdjust="0"/>
  </p:normalViewPr>
  <p:slideViewPr>
    <p:cSldViewPr>
      <p:cViewPr>
        <p:scale>
          <a:sx n="100" d="100"/>
          <a:sy n="100" d="100"/>
        </p:scale>
        <p:origin x="-1032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16" y="-11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09800" y="13716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114800"/>
            <a:ext cx="67056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Additional Qualifications</a:t>
            </a:r>
          </a:p>
          <a:p>
            <a:pPr eaLnBrk="1" hangingPunct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10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Qualifications 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This section is a good place to highlight important information that:</a:t>
            </a:r>
          </a:p>
          <a:p>
            <a:pPr lvl="1"/>
            <a:r>
              <a:rPr lang="en-US" sz="2400" dirty="0" smtClean="0"/>
              <a:t>May be lost in the body </a:t>
            </a:r>
            <a:r>
              <a:rPr lang="en-US" dirty="0" smtClean="0"/>
              <a:t>of your resume.</a:t>
            </a:r>
            <a:endParaRPr lang="en-US" sz="2400" dirty="0" smtClean="0"/>
          </a:p>
          <a:p>
            <a:pPr lvl="1"/>
            <a:r>
              <a:rPr lang="en-US" dirty="0" smtClean="0"/>
              <a:t>May not relate directly to any of the other headings.</a:t>
            </a:r>
          </a:p>
          <a:p>
            <a:r>
              <a:rPr lang="en-US" dirty="0" smtClean="0"/>
              <a:t>It can be a single catchall heading.</a:t>
            </a:r>
          </a:p>
          <a:p>
            <a:pPr lvl="1"/>
            <a:r>
              <a:rPr lang="en-US" dirty="0" smtClean="0">
                <a:solidFill>
                  <a:schemeClr val="accent4"/>
                </a:solidFill>
              </a:rPr>
              <a:t>Example: </a:t>
            </a:r>
            <a:r>
              <a:rPr lang="en-US" dirty="0" smtClean="0">
                <a:solidFill>
                  <a:srgbClr val="0033CC"/>
                </a:solidFill>
              </a:rPr>
              <a:t>Additional Qualifications</a:t>
            </a:r>
          </a:p>
          <a:p>
            <a:r>
              <a:rPr lang="en-US" dirty="0" smtClean="0"/>
              <a:t>Or, for emphasis, use specific headings. </a:t>
            </a:r>
          </a:p>
          <a:p>
            <a:pPr lvl="1"/>
            <a:r>
              <a:rPr lang="en-US" dirty="0" smtClean="0">
                <a:solidFill>
                  <a:schemeClr val="accent4"/>
                </a:solidFill>
              </a:rPr>
              <a:t>Examples: </a:t>
            </a:r>
            <a:r>
              <a:rPr lang="en-US" dirty="0" smtClean="0">
                <a:solidFill>
                  <a:srgbClr val="0033CC"/>
                </a:solidFill>
              </a:rPr>
              <a:t>Licenses </a:t>
            </a:r>
            <a:r>
              <a:rPr lang="en-US" dirty="0" smtClean="0"/>
              <a:t>or</a:t>
            </a:r>
            <a:r>
              <a:rPr lang="en-US" dirty="0" smtClean="0">
                <a:solidFill>
                  <a:srgbClr val="0033CC"/>
                </a:solidFill>
              </a:rPr>
              <a:t> Professional </a:t>
            </a:r>
            <a:r>
              <a:rPr lang="en-US" dirty="0" smtClean="0">
                <a:solidFill>
                  <a:srgbClr val="0033CC"/>
                </a:solidFill>
              </a:rPr>
              <a:t>Affiliations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Qualifications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319C2520-EA1C-4520-BA53-AC909DA6930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  <p:graphicFrame>
        <p:nvGraphicFramePr>
          <p:cNvPr id="5" name="Group 118"/>
          <p:cNvGraphicFramePr>
            <a:graphicFrameLocks/>
          </p:cNvGraphicFramePr>
          <p:nvPr/>
        </p:nvGraphicFramePr>
        <p:xfrm>
          <a:off x="609600" y="1447800"/>
          <a:ext cx="7924800" cy="3432048"/>
        </p:xfrm>
        <a:graphic>
          <a:graphicData uri="http://schemas.openxmlformats.org/drawingml/2006/table">
            <a:tbl>
              <a:tblPr/>
              <a:tblGrid>
                <a:gridCol w="3886200"/>
                <a:gridCol w="4038600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Examples include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3032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Honors and awards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Publications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Membership in professional organizations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Licenses and accreditations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Fluency in foreign languages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Computer skills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Web design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118"/>
          <p:cNvGraphicFramePr>
            <a:graphicFrameLocks/>
          </p:cNvGraphicFramePr>
          <p:nvPr/>
        </p:nvGraphicFramePr>
        <p:xfrm>
          <a:off x="4495800" y="1828800"/>
          <a:ext cx="4038600" cy="3099816"/>
        </p:xfrm>
        <a:graphic>
          <a:graphicData uri="http://schemas.openxmlformats.org/drawingml/2006/table">
            <a:tbl>
              <a:tblPr/>
              <a:tblGrid>
                <a:gridCol w="4038600"/>
              </a:tblGrid>
              <a:tr h="304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Digital photography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Special skills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Civic involvement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Volunteer work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Military record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Relevant hobbies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Speaking engagements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Short testimonials</a:t>
                      </a:r>
                    </a:p>
                  </a:txBody>
                  <a:tcPr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List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List professional organizations.</a:t>
            </a:r>
          </a:p>
          <a:p>
            <a:pPr marL="742950" lvl="2" indent="-342900">
              <a:buClr>
                <a:srgbClr val="7030A0"/>
              </a:buClr>
              <a:buSzPct val="95000"/>
            </a:pPr>
            <a:r>
              <a:rPr lang="en-US" sz="2400" dirty="0" smtClean="0"/>
              <a:t>Demonstrates that you are interested in keeping up with the latest information in your field.</a:t>
            </a:r>
          </a:p>
          <a:p>
            <a:r>
              <a:rPr lang="en-US" dirty="0" smtClean="0"/>
              <a:t>List certificates if the job requires them.</a:t>
            </a:r>
          </a:p>
          <a:p>
            <a:r>
              <a:rPr lang="en-US" dirty="0" smtClean="0"/>
              <a:t>If highlighting a variety of items:</a:t>
            </a:r>
          </a:p>
          <a:p>
            <a:pPr lvl="1"/>
            <a:r>
              <a:rPr lang="en-US" dirty="0" smtClean="0"/>
              <a:t>Use </a:t>
            </a:r>
            <a:r>
              <a:rPr lang="en-US" dirty="0" smtClean="0">
                <a:solidFill>
                  <a:srgbClr val="0033CC"/>
                </a:solidFill>
              </a:rPr>
              <a:t>Additional Qualifications </a:t>
            </a:r>
            <a:r>
              <a:rPr lang="en-US" dirty="0" smtClean="0"/>
              <a:t>as the head.</a:t>
            </a:r>
          </a:p>
          <a:p>
            <a:r>
              <a:rPr lang="en-US" dirty="0" smtClean="0"/>
              <a:t>If listing related items:</a:t>
            </a:r>
          </a:p>
          <a:p>
            <a:pPr lvl="1"/>
            <a:r>
              <a:rPr lang="en-US" dirty="0" smtClean="0"/>
              <a:t>Use a specific title such as </a:t>
            </a:r>
            <a:r>
              <a:rPr lang="en-US" dirty="0" smtClean="0">
                <a:solidFill>
                  <a:srgbClr val="0033CC"/>
                </a:solidFill>
              </a:rPr>
              <a:t>Computer Skills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0033CC"/>
                </a:solidFill>
              </a:rPr>
              <a:t>Certificates and Professional </a:t>
            </a:r>
            <a:r>
              <a:rPr lang="en-US" dirty="0" smtClean="0">
                <a:solidFill>
                  <a:srgbClr val="0033CC"/>
                </a:solidFill>
              </a:rPr>
              <a:t>Affiliations</a:t>
            </a:r>
            <a:r>
              <a:rPr lang="en-US" dirty="0" smtClean="0"/>
              <a:t>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Choose only qualifications that:</a:t>
            </a:r>
          </a:p>
          <a:p>
            <a:pPr lvl="1"/>
            <a:r>
              <a:rPr lang="en-US" dirty="0" smtClean="0"/>
              <a:t>Correspond to your career objective.</a:t>
            </a:r>
          </a:p>
          <a:p>
            <a:pPr lvl="1"/>
            <a:r>
              <a:rPr lang="en-US" dirty="0" smtClean="0"/>
              <a:t>Demonstrate your ability to succeed.</a:t>
            </a:r>
          </a:p>
          <a:p>
            <a:r>
              <a:rPr lang="en-US" dirty="0" smtClean="0"/>
              <a:t>Add hobbies and interests only if they relate to the job.</a:t>
            </a:r>
          </a:p>
          <a:p>
            <a:r>
              <a:rPr lang="en-US" dirty="0" smtClean="0"/>
              <a:t>Every statement is important and every word should be chosen with care.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 </a:t>
            </a:r>
            <a:r>
              <a:rPr lang="en-US" sz="2400" dirty="0" smtClean="0"/>
              <a:t>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If you have multiple awards or memberships, use bullets to draw attention to them.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  <p:graphicFrame>
        <p:nvGraphicFramePr>
          <p:cNvPr id="7" name="Group 118"/>
          <p:cNvGraphicFramePr>
            <a:graphicFrameLocks/>
          </p:cNvGraphicFramePr>
          <p:nvPr/>
        </p:nvGraphicFramePr>
        <p:xfrm>
          <a:off x="838200" y="2438400"/>
          <a:ext cx="7924800" cy="1767840"/>
        </p:xfrm>
        <a:graphic>
          <a:graphicData uri="http://schemas.openxmlformats.org/drawingml/2006/table">
            <a:tbl>
              <a:tblPr/>
              <a:tblGrid>
                <a:gridCol w="3429000"/>
                <a:gridCol w="4495800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Example 1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ADDITIONAL QUALIFICATIONS: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Fluent in French and Spanish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Member of International Law Associates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Frequent contributor to </a:t>
                      </a:r>
                      <a:r>
                        <a:rPr kumimoji="0" lang="en-US" sz="2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Law Week</a:t>
                      </a: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 </a:t>
            </a:r>
            <a:r>
              <a:rPr lang="en-US" sz="2400" dirty="0" smtClean="0"/>
              <a:t>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10</a:t>
            </a:r>
            <a:endParaRPr lang="en-US" dirty="0"/>
          </a:p>
        </p:txBody>
      </p:sp>
      <p:graphicFrame>
        <p:nvGraphicFramePr>
          <p:cNvPr id="7" name="Group 118"/>
          <p:cNvGraphicFramePr>
            <a:graphicFrameLocks/>
          </p:cNvGraphicFramePr>
          <p:nvPr/>
        </p:nvGraphicFramePr>
        <p:xfrm>
          <a:off x="762000" y="1752600"/>
          <a:ext cx="7924800" cy="1908048"/>
        </p:xfrm>
        <a:graphic>
          <a:graphicData uri="http://schemas.openxmlformats.org/drawingml/2006/table">
            <a:tbl>
              <a:tblPr/>
              <a:tblGrid>
                <a:gridCol w="2819400"/>
                <a:gridCol w="5105400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Example 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LICENESES: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PROFESSIONAL</a:t>
                      </a: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AFFILIATIONS: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 Class FCC License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Ham Radio Operators of North America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Vice President, Radio Broadcasters of America (Since 2009)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1164</TotalTime>
  <Words>318</Words>
  <Application>Microsoft Office PowerPoint</Application>
  <PresentationFormat>On-screen Show (4:3)</PresentationFormat>
  <Paragraphs>75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Resume Writer's_slide master</vt:lpstr>
      <vt:lpstr>CHAPTER 10</vt:lpstr>
      <vt:lpstr>Additional Qualifications </vt:lpstr>
      <vt:lpstr>Additional Qualifications</vt:lpstr>
      <vt:lpstr>What to List</vt:lpstr>
      <vt:lpstr>Guidelines</vt:lpstr>
      <vt:lpstr>Guidelines (Continued)</vt:lpstr>
      <vt:lpstr>Guidelines (Continued)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139</cp:revision>
  <dcterms:created xsi:type="dcterms:W3CDTF">2011-08-23T17:18:45Z</dcterms:created>
  <dcterms:modified xsi:type="dcterms:W3CDTF">2011-09-22T14:17:48Z</dcterms:modified>
</cp:coreProperties>
</file>